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embeddedFontLst>
    <p:embeddedFont>
      <p:font typeface="IBM Plex Sans Medium" panose="020B0803050203000203" pitchFamily="34" charset="0"/>
      <p:bold r:id="rId16"/>
    </p:embeddedFont>
    <p:embeddedFont>
      <p:font typeface="IBM Plex Sans Medium" panose="020B0803050203000203" pitchFamily="34" charset="-122"/>
      <p:bold r:id="rId17"/>
    </p:embeddedFont>
    <p:embeddedFont>
      <p:font typeface="IBM Plex Sans Medium" panose="020B0803050203000203" pitchFamily="34" charset="-120"/>
      <p:bold r:id="rId18"/>
    </p:embeddedFont>
    <p:embeddedFont>
      <p:font typeface="Roboto" panose="02000000000000000000" pitchFamily="34" charset="0"/>
      <p:regular r:id="rId19"/>
    </p:embeddedFont>
    <p:embeddedFont>
      <p:font typeface="Roboto" panose="02000000000000000000" pitchFamily="34" charset="-122"/>
      <p:regular r:id="rId20"/>
    </p:embeddedFont>
    <p:embeddedFont>
      <p:font typeface="Roboto" panose="02000000000000000000" pitchFamily="34" charset="-120"/>
      <p:regular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p:spPr>
      </p:sp>
      <p:sp>
        <p:nvSpPr>
          <p:cNvPr id="3" name="Shape 1"/>
          <p:cNvSpPr/>
          <p:nvPr/>
        </p:nvSpPr>
        <p:spPr>
          <a:xfrm>
            <a:off x="0" y="0"/>
            <a:ext cx="14630400" cy="8229600"/>
          </a:xfrm>
          <a:prstGeom prst="rect">
            <a:avLst/>
          </a:prstGeom>
          <a:solidFill>
            <a:srgbClr val="29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VaultEdge: Securing Tomorrow's Homes, Today</a:t>
            </a:r>
            <a:endParaRPr lang="en-US" sz="4450" dirty="0"/>
          </a:p>
        </p:txBody>
      </p:sp>
      <p:sp>
        <p:nvSpPr>
          <p:cNvPr id="4" name="Text 1"/>
          <p:cNvSpPr/>
          <p:nvPr/>
        </p:nvSpPr>
        <p:spPr>
          <a:xfrm>
            <a:off x="6280190" y="4267795"/>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Welcome to VaultEdge, where we redefine home security. We offer cutting-edge solutions designed to protect your most valuable assets and provide unparalleled peace of mind. This presentation outlines our innovative approach, robust business model, and strategic path to market leadership.</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7956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Our Vision</a:t>
            </a:r>
            <a:endParaRPr lang="en-US" sz="2200" dirty="0"/>
          </a:p>
        </p:txBody>
      </p:sp>
      <p:sp>
        <p:nvSpPr>
          <p:cNvPr id="4" name="Text 1"/>
          <p:cNvSpPr/>
          <p:nvPr/>
        </p:nvSpPr>
        <p:spPr>
          <a:xfrm>
            <a:off x="6280190" y="1860709"/>
            <a:ext cx="7556421" cy="2934653"/>
          </a:xfrm>
          <a:prstGeom prst="rect">
            <a:avLst/>
          </a:prstGeom>
          <a:noFill/>
        </p:spPr>
        <p:txBody>
          <a:bodyPr wrap="square" lIns="0" tIns="0" rIns="0" bIns="0" rtlCol="0" anchor="t"/>
          <a:lstStyle/>
          <a:p>
            <a:pPr marL="0" indent="0" algn="l">
              <a:lnSpc>
                <a:spcPts val="7700"/>
              </a:lnSpc>
              <a:buNone/>
            </a:pPr>
            <a:r>
              <a:rPr lang="en-US" sz="6150" dirty="0">
                <a:solidFill>
                  <a:srgbClr val="FFBC8F"/>
                </a:solidFill>
                <a:latin typeface="IBM Plex Sans Medium" panose="020B0803050203000203" pitchFamily="34" charset="0"/>
                <a:ea typeface="IBM Plex Sans Medium" panose="020B0803050203000203" pitchFamily="34" charset="-122"/>
                <a:cs typeface="IBM Plex Sans Medium" panose="020B0803050203000203" pitchFamily="34" charset="-120"/>
              </a:rPr>
              <a:t>Comprehensive Security,</a:t>
            </a:r>
            <a:r>
              <a:rPr lang="en-US" sz="61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 Seamless Experience</a:t>
            </a:r>
            <a:endParaRPr lang="en-US" sz="6150" dirty="0"/>
          </a:p>
        </p:txBody>
      </p:sp>
      <p:sp>
        <p:nvSpPr>
          <p:cNvPr id="5" name="Text 2"/>
          <p:cNvSpPr/>
          <p:nvPr/>
        </p:nvSpPr>
        <p:spPr>
          <a:xfrm>
            <a:off x="6280190" y="5135523"/>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VaultEdge delivers advanced security products, including smart cameras, sophisticated sensors, and intelligent doorbells, all integrated into a cohesive ecosystem. We empower homeowners with state-of-the-art technology and intuitive control, ensuring safety is always at their fingertips.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1492" y="401955"/>
            <a:ext cx="5012412" cy="365284"/>
          </a:xfrm>
          <a:prstGeom prst="rect">
            <a:avLst/>
          </a:prstGeom>
          <a:noFill/>
        </p:spPr>
        <p:txBody>
          <a:bodyPr wrap="none" lIns="0" tIns="0" rIns="0" bIns="0" rtlCol="0" anchor="t"/>
          <a:lstStyle/>
          <a:p>
            <a:pPr marL="0" indent="0" algn="l">
              <a:lnSpc>
                <a:spcPts val="2850"/>
              </a:lnSpc>
              <a:buNone/>
            </a:pPr>
            <a:r>
              <a:rPr lang="en-US" sz="23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Dual-Tier Business Model: B2B &amp; B2C</a:t>
            </a:r>
            <a:endParaRPr lang="en-US" sz="2300" dirty="0"/>
          </a:p>
        </p:txBody>
      </p:sp>
      <p:sp>
        <p:nvSpPr>
          <p:cNvPr id="3" name="Text 1"/>
          <p:cNvSpPr/>
          <p:nvPr/>
        </p:nvSpPr>
        <p:spPr>
          <a:xfrm>
            <a:off x="511492" y="1077754"/>
            <a:ext cx="2055852" cy="228362"/>
          </a:xfrm>
          <a:prstGeom prst="rect">
            <a:avLst/>
          </a:prstGeom>
          <a:noFill/>
        </p:spPr>
        <p:txBody>
          <a:bodyPr wrap="none" lIns="0" tIns="0" rIns="0" bIns="0" rtlCol="0" anchor="t"/>
          <a:lstStyle/>
          <a:p>
            <a:pPr marL="0" indent="0" algn="l">
              <a:lnSpc>
                <a:spcPts val="1750"/>
              </a:lnSpc>
              <a:buNone/>
            </a:pPr>
            <a:r>
              <a:rPr lang="en-US" sz="14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B2C: Direct to Consumer</a:t>
            </a:r>
            <a:endParaRPr lang="en-US" sz="1400" dirty="0"/>
          </a:p>
        </p:txBody>
      </p:sp>
      <p:sp>
        <p:nvSpPr>
          <p:cNvPr id="4" name="Text 2"/>
          <p:cNvSpPr/>
          <p:nvPr/>
        </p:nvSpPr>
        <p:spPr>
          <a:xfrm>
            <a:off x="511492" y="1452205"/>
            <a:ext cx="6625471" cy="701516"/>
          </a:xfrm>
          <a:prstGeom prst="rect">
            <a:avLst/>
          </a:prstGeom>
          <a:noFill/>
        </p:spPr>
        <p:txBody>
          <a:bodyPr wrap="square" lIns="0" tIns="0" rIns="0" bIns="0" rtlCol="0" anchor="t"/>
          <a:lstStyle/>
          <a:p>
            <a:pPr marL="0" indent="0" algn="l">
              <a:lnSpc>
                <a:spcPts val="1800"/>
              </a:lnSpc>
              <a:buNone/>
            </a:pPr>
            <a:r>
              <a:rPr lang="en-US" sz="1150" dirty="0">
                <a:solidFill>
                  <a:srgbClr val="D4D4D1"/>
                </a:solidFill>
                <a:latin typeface="Roboto" panose="02000000000000000000" pitchFamily="34" charset="0"/>
                <a:ea typeface="Roboto" panose="02000000000000000000" pitchFamily="34" charset="-122"/>
                <a:cs typeface="Roboto" panose="02000000000000000000" pitchFamily="34" charset="-120"/>
              </a:rPr>
              <a:t>We offer direct sales and installation services to individual homeowners, focusing on ease of use and personalised security solutions. Our user-friendly platform and dedicated customer support ensure a superior experience from purchase to ongoing maintenance.</a:t>
            </a:r>
            <a:endParaRPr lang="en-US" sz="1150" dirty="0"/>
          </a:p>
        </p:txBody>
      </p:sp>
      <p:pic>
        <p:nvPicPr>
          <p:cNvPr id="5" name="Image 0" descr="preencoded.png"/>
          <p:cNvPicPr>
            <a:picLocks noChangeAspect="1"/>
          </p:cNvPicPr>
          <p:nvPr/>
        </p:nvPicPr>
        <p:blipFill>
          <a:blip r:embed="rId1"/>
          <a:stretch>
            <a:fillRect/>
          </a:stretch>
        </p:blipFill>
        <p:spPr>
          <a:xfrm>
            <a:off x="511492" y="2318147"/>
            <a:ext cx="6625471" cy="6625471"/>
          </a:xfrm>
          <a:prstGeom prst="rect">
            <a:avLst/>
          </a:prstGeom>
        </p:spPr>
      </p:pic>
      <p:sp>
        <p:nvSpPr>
          <p:cNvPr id="6" name="Text 3"/>
          <p:cNvSpPr/>
          <p:nvPr/>
        </p:nvSpPr>
        <p:spPr>
          <a:xfrm>
            <a:off x="7501057" y="1077754"/>
            <a:ext cx="2313742" cy="228362"/>
          </a:xfrm>
          <a:prstGeom prst="rect">
            <a:avLst/>
          </a:prstGeom>
          <a:noFill/>
        </p:spPr>
        <p:txBody>
          <a:bodyPr wrap="none" lIns="0" tIns="0" rIns="0" bIns="0" rtlCol="0" anchor="t"/>
          <a:lstStyle/>
          <a:p>
            <a:pPr marL="0" indent="0" algn="l">
              <a:lnSpc>
                <a:spcPts val="1750"/>
              </a:lnSpc>
              <a:buNone/>
            </a:pPr>
            <a:r>
              <a:rPr lang="en-US" sz="14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B2B: Strategic Partnerships</a:t>
            </a:r>
            <a:endParaRPr lang="en-US" sz="1400" dirty="0"/>
          </a:p>
        </p:txBody>
      </p:sp>
      <p:sp>
        <p:nvSpPr>
          <p:cNvPr id="7" name="Text 4"/>
          <p:cNvSpPr/>
          <p:nvPr/>
        </p:nvSpPr>
        <p:spPr>
          <a:xfrm>
            <a:off x="7501057" y="1452205"/>
            <a:ext cx="6625471" cy="701516"/>
          </a:xfrm>
          <a:prstGeom prst="rect">
            <a:avLst/>
          </a:prstGeom>
          <a:noFill/>
        </p:spPr>
        <p:txBody>
          <a:bodyPr wrap="square" lIns="0" tIns="0" rIns="0" bIns="0" rtlCol="0" anchor="t"/>
          <a:lstStyle/>
          <a:p>
            <a:pPr marL="0" indent="0" algn="l">
              <a:lnSpc>
                <a:spcPts val="1800"/>
              </a:lnSpc>
              <a:buNone/>
            </a:pPr>
            <a:r>
              <a:rPr lang="en-US" sz="1150" dirty="0">
                <a:solidFill>
                  <a:srgbClr val="D4D4D1"/>
                </a:solidFill>
                <a:latin typeface="Roboto" panose="02000000000000000000" pitchFamily="34" charset="0"/>
                <a:ea typeface="Roboto" panose="02000000000000000000" pitchFamily="34" charset="-122"/>
                <a:cs typeface="Roboto" panose="02000000000000000000" pitchFamily="34" charset="-120"/>
              </a:rPr>
              <a:t>VaultEdge collaborates with property developers, real estate agencies, and home builders to integrate our security systems into new constructions and existing properties. This provides a scalable channel for broader market penetration and establishes VaultEdge as a trusted industry standard.</a:t>
            </a:r>
            <a:endParaRPr lang="en-US" sz="1150" dirty="0"/>
          </a:p>
        </p:txBody>
      </p:sp>
      <p:pic>
        <p:nvPicPr>
          <p:cNvPr id="8" name="Image 1" descr="preencoded.png"/>
          <p:cNvPicPr>
            <a:picLocks noChangeAspect="1"/>
          </p:cNvPicPr>
          <p:nvPr/>
        </p:nvPicPr>
        <p:blipFill>
          <a:blip r:embed="rId2"/>
          <a:stretch>
            <a:fillRect/>
          </a:stretch>
        </p:blipFill>
        <p:spPr>
          <a:xfrm>
            <a:off x="7501057" y="2318147"/>
            <a:ext cx="6625471" cy="66254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16192"/>
            <a:ext cx="7764185" cy="566976"/>
          </a:xfrm>
          <a:prstGeom prst="rect">
            <a:avLst/>
          </a:prstGeom>
          <a:noFill/>
        </p:spPr>
        <p:txBody>
          <a:bodyPr wrap="none" lIns="0" tIns="0" rIns="0" bIns="0" rtlCol="0" anchor="t"/>
          <a:lstStyle/>
          <a:p>
            <a:pPr marL="0" indent="0" algn="l">
              <a:lnSpc>
                <a:spcPts val="4450"/>
              </a:lnSpc>
              <a:buNone/>
            </a:pPr>
            <a:r>
              <a:rPr lang="en-US" sz="35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Revenue Strategy: Diversified Growth</a:t>
            </a:r>
            <a:endParaRPr lang="en-US" sz="3550" dirty="0"/>
          </a:p>
        </p:txBody>
      </p:sp>
      <p:sp>
        <p:nvSpPr>
          <p:cNvPr id="3" name="Shape 1"/>
          <p:cNvSpPr/>
          <p:nvPr/>
        </p:nvSpPr>
        <p:spPr>
          <a:xfrm>
            <a:off x="793790" y="2936796"/>
            <a:ext cx="4196358" cy="2395657"/>
          </a:xfrm>
          <a:prstGeom prst="roundRect">
            <a:avLst>
              <a:gd name="adj" fmla="val 1420"/>
            </a:avLst>
          </a:prstGeom>
          <a:solidFill>
            <a:srgbClr val="484B51"/>
          </a:solidFill>
        </p:spPr>
      </p:sp>
      <p:sp>
        <p:nvSpPr>
          <p:cNvPr id="4" name="Text 2"/>
          <p:cNvSpPr/>
          <p:nvPr/>
        </p:nvSpPr>
        <p:spPr>
          <a:xfrm>
            <a:off x="1020604" y="316361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Product Sales</a:t>
            </a:r>
            <a:endParaRPr lang="en-US" sz="2200" dirty="0"/>
          </a:p>
        </p:txBody>
      </p:sp>
      <p:sp>
        <p:nvSpPr>
          <p:cNvPr id="5" name="Text 3"/>
          <p:cNvSpPr/>
          <p:nvPr/>
        </p:nvSpPr>
        <p:spPr>
          <a:xfrm>
            <a:off x="1020604" y="3654028"/>
            <a:ext cx="3742730" cy="1451610"/>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Direct sales of security hardware (cameras, sensors, doorbells) through our online platform and B2B channels.</a:t>
            </a:r>
            <a:endParaRPr lang="en-US" sz="1750" dirty="0"/>
          </a:p>
        </p:txBody>
      </p:sp>
      <p:sp>
        <p:nvSpPr>
          <p:cNvPr id="6" name="Shape 4"/>
          <p:cNvSpPr/>
          <p:nvPr/>
        </p:nvSpPr>
        <p:spPr>
          <a:xfrm>
            <a:off x="5216962" y="2936796"/>
            <a:ext cx="4196358" cy="2395657"/>
          </a:xfrm>
          <a:prstGeom prst="roundRect">
            <a:avLst>
              <a:gd name="adj" fmla="val 1420"/>
            </a:avLst>
          </a:prstGeom>
          <a:solidFill>
            <a:srgbClr val="484B51"/>
          </a:solidFill>
        </p:spPr>
      </p:sp>
      <p:sp>
        <p:nvSpPr>
          <p:cNvPr id="7" name="Text 5"/>
          <p:cNvSpPr/>
          <p:nvPr/>
        </p:nvSpPr>
        <p:spPr>
          <a:xfrm>
            <a:off x="5443776" y="316361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Subscription Services</a:t>
            </a:r>
            <a:endParaRPr lang="en-US" sz="2200" dirty="0"/>
          </a:p>
        </p:txBody>
      </p:sp>
      <p:sp>
        <p:nvSpPr>
          <p:cNvPr id="8" name="Text 6"/>
          <p:cNvSpPr/>
          <p:nvPr/>
        </p:nvSpPr>
        <p:spPr>
          <a:xfrm>
            <a:off x="5443776" y="3654028"/>
            <a:ext cx="3742730" cy="1451610"/>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We have packages tailored to customer's specific needs, as well as deals and discounts to make it affordable for the customer.</a:t>
            </a:r>
            <a:endParaRPr lang="en-US" sz="1750" dirty="0"/>
          </a:p>
        </p:txBody>
      </p:sp>
      <p:sp>
        <p:nvSpPr>
          <p:cNvPr id="9" name="Shape 7"/>
          <p:cNvSpPr/>
          <p:nvPr/>
        </p:nvSpPr>
        <p:spPr>
          <a:xfrm>
            <a:off x="9640133" y="2936796"/>
            <a:ext cx="4196358" cy="2395657"/>
          </a:xfrm>
          <a:prstGeom prst="roundRect">
            <a:avLst>
              <a:gd name="adj" fmla="val 1420"/>
            </a:avLst>
          </a:prstGeom>
          <a:solidFill>
            <a:srgbClr val="484B51"/>
          </a:solidFill>
        </p:spPr>
      </p:sp>
      <p:sp>
        <p:nvSpPr>
          <p:cNvPr id="10" name="Text 8"/>
          <p:cNvSpPr/>
          <p:nvPr/>
        </p:nvSpPr>
        <p:spPr>
          <a:xfrm>
            <a:off x="9866948" y="3163610"/>
            <a:ext cx="3498771"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Installation &amp; Maintenance</a:t>
            </a:r>
            <a:endParaRPr lang="en-US" sz="2200" dirty="0"/>
          </a:p>
        </p:txBody>
      </p:sp>
      <p:sp>
        <p:nvSpPr>
          <p:cNvPr id="11" name="Text 9"/>
          <p:cNvSpPr/>
          <p:nvPr/>
        </p:nvSpPr>
        <p:spPr>
          <a:xfrm>
            <a:off x="9866948" y="3654028"/>
            <a:ext cx="3742730" cy="1451610"/>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Optional professional installation and ongoing maintenance packages for optimal system performance and customer convenience.</a:t>
            </a:r>
            <a:endParaRPr lang="en-US" sz="1750" dirty="0"/>
          </a:p>
        </p:txBody>
      </p:sp>
      <p:sp>
        <p:nvSpPr>
          <p:cNvPr id="12" name="Text 10"/>
          <p:cNvSpPr/>
          <p:nvPr/>
        </p:nvSpPr>
        <p:spPr>
          <a:xfrm>
            <a:off x="793790" y="5587603"/>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This multi-faceted approach ensures stable revenue streams and maximises lifetime customer value, allowing for continuous innovation and market expansion.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330" y="744974"/>
            <a:ext cx="7673340" cy="1050369"/>
          </a:xfrm>
          <a:prstGeom prst="rect">
            <a:avLst/>
          </a:prstGeom>
          <a:noFill/>
        </p:spPr>
        <p:txBody>
          <a:bodyPr wrap="square" lIns="0" tIns="0" rIns="0" bIns="0" rtlCol="0" anchor="t"/>
          <a:lstStyle/>
          <a:p>
            <a:pPr marL="0" indent="0" algn="l">
              <a:lnSpc>
                <a:spcPts val="4100"/>
              </a:lnSpc>
              <a:buNone/>
            </a:pPr>
            <a:r>
              <a:rPr lang="en-US" sz="33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Marketing Strategy: Building Trust &amp; Reach</a:t>
            </a:r>
            <a:endParaRPr lang="en-US" sz="3300" dirty="0"/>
          </a:p>
        </p:txBody>
      </p:sp>
      <p:sp>
        <p:nvSpPr>
          <p:cNvPr id="4" name="Text 1"/>
          <p:cNvSpPr/>
          <p:nvPr/>
        </p:nvSpPr>
        <p:spPr>
          <a:xfrm>
            <a:off x="735330" y="2220754"/>
            <a:ext cx="3580448" cy="2353628"/>
          </a:xfrm>
          <a:prstGeom prst="rect">
            <a:avLst/>
          </a:prstGeom>
          <a:noFill/>
        </p:spPr>
        <p:txBody>
          <a:bodyPr wrap="square" lIns="0" tIns="0" rIns="0" bIns="0" rtlCol="0" anchor="t"/>
          <a:lstStyle/>
          <a:p>
            <a:pPr marL="0" indent="0" algn="l">
              <a:lnSpc>
                <a:spcPts val="2600"/>
              </a:lnSpc>
              <a:buNone/>
            </a:pPr>
            <a:r>
              <a:rPr lang="en-US" sz="1650" dirty="0">
                <a:solidFill>
                  <a:srgbClr val="D4D4D1"/>
                </a:solidFill>
                <a:latin typeface="Roboto" panose="02000000000000000000" pitchFamily="34" charset="0"/>
                <a:ea typeface="Roboto" panose="02000000000000000000" pitchFamily="34" charset="-122"/>
                <a:cs typeface="Roboto" panose="02000000000000000000" pitchFamily="34" charset="-120"/>
              </a:rPr>
              <a:t>Our marketing efforts are designed to build brand awareness, foster trust, and drive engagement across key channels. We aim to leverage authentic connections and broad visibility to establish VaultEdge as the premier choice for home security.</a:t>
            </a:r>
            <a:endParaRPr lang="en-US" sz="1650" dirty="0"/>
          </a:p>
        </p:txBody>
      </p:sp>
      <p:sp>
        <p:nvSpPr>
          <p:cNvPr id="5" name="Text 2"/>
          <p:cNvSpPr/>
          <p:nvPr/>
        </p:nvSpPr>
        <p:spPr>
          <a:xfrm>
            <a:off x="4835843" y="2220754"/>
            <a:ext cx="3580448" cy="1344930"/>
          </a:xfrm>
          <a:prstGeom prst="rect">
            <a:avLst/>
          </a:prstGeom>
          <a:noFill/>
        </p:spPr>
        <p:txBody>
          <a:bodyPr wrap="square" lIns="0" tIns="0" rIns="0" bIns="0" rtlCol="0" anchor="t"/>
          <a:lstStyle/>
          <a:p>
            <a:pPr marL="0" indent="0" algn="l">
              <a:lnSpc>
                <a:spcPts val="2600"/>
              </a:lnSpc>
              <a:buSzPct val="100000"/>
              <a:buNone/>
            </a:pPr>
            <a:r>
              <a:rPr lang="en-US" sz="1650" dirty="0">
                <a:solidFill>
                  <a:srgbClr val="FFBC8F"/>
                </a:solidFill>
                <a:latin typeface="Roboto" panose="02000000000000000000" pitchFamily="34" charset="0"/>
                <a:ea typeface="Roboto" panose="02000000000000000000" pitchFamily="34" charset="-122"/>
                <a:cs typeface="Roboto" panose="02000000000000000000" pitchFamily="34" charset="-120"/>
              </a:rPr>
              <a:t>Word-of-Mouth:</a:t>
            </a:r>
            <a:r>
              <a:rPr lang="en-US" sz="1650" dirty="0">
                <a:solidFill>
                  <a:srgbClr val="D4D4D1"/>
                </a:solidFill>
                <a:latin typeface="Roboto" panose="02000000000000000000" pitchFamily="34" charset="0"/>
                <a:ea typeface="Roboto" panose="02000000000000000000" pitchFamily="34" charset="-122"/>
                <a:cs typeface="Roboto" panose="02000000000000000000" pitchFamily="34" charset="-120"/>
              </a:rPr>
              <a:t> Encouraging customer referrals through exceptional product performance and service.</a:t>
            </a:r>
            <a:endParaRPr lang="en-US" sz="1650" dirty="0"/>
          </a:p>
        </p:txBody>
      </p:sp>
      <p:sp>
        <p:nvSpPr>
          <p:cNvPr id="6" name="Text 3"/>
          <p:cNvSpPr/>
          <p:nvPr/>
        </p:nvSpPr>
        <p:spPr>
          <a:xfrm>
            <a:off x="4835843" y="3639145"/>
            <a:ext cx="3580448" cy="1681163"/>
          </a:xfrm>
          <a:prstGeom prst="rect">
            <a:avLst/>
          </a:prstGeom>
          <a:noFill/>
        </p:spPr>
        <p:txBody>
          <a:bodyPr wrap="square" lIns="0" tIns="0" rIns="0" bIns="0" rtlCol="0" anchor="t"/>
          <a:lstStyle/>
          <a:p>
            <a:pPr marL="0" indent="0" algn="l">
              <a:lnSpc>
                <a:spcPts val="2600"/>
              </a:lnSpc>
              <a:buSzPct val="100000"/>
              <a:buNone/>
            </a:pPr>
            <a:r>
              <a:rPr lang="en-US" sz="1650" dirty="0">
                <a:solidFill>
                  <a:srgbClr val="FFBC8F"/>
                </a:solidFill>
                <a:latin typeface="Roboto" panose="02000000000000000000" pitchFamily="34" charset="0"/>
                <a:ea typeface="Roboto" panose="02000000000000000000" pitchFamily="34" charset="-122"/>
                <a:cs typeface="Roboto" panose="02000000000000000000" pitchFamily="34" charset="-120"/>
              </a:rPr>
              <a:t>Social Media Engagement:</a:t>
            </a:r>
            <a:r>
              <a:rPr lang="en-US" sz="1650" dirty="0">
                <a:solidFill>
                  <a:srgbClr val="D4D4D1"/>
                </a:solidFill>
                <a:latin typeface="Roboto" panose="02000000000000000000" pitchFamily="34" charset="0"/>
                <a:ea typeface="Roboto" panose="02000000000000000000" pitchFamily="34" charset="-122"/>
                <a:cs typeface="Roboto" panose="02000000000000000000" pitchFamily="34" charset="-120"/>
              </a:rPr>
              <a:t> Active presence on platforms like Instagram, Facebook, and TikTok with compelling content and community interaction.</a:t>
            </a:r>
            <a:endParaRPr lang="en-US" sz="1650" dirty="0"/>
          </a:p>
        </p:txBody>
      </p:sp>
      <p:sp>
        <p:nvSpPr>
          <p:cNvPr id="7" name="Text 4"/>
          <p:cNvSpPr/>
          <p:nvPr/>
        </p:nvSpPr>
        <p:spPr>
          <a:xfrm>
            <a:off x="4835843" y="5393769"/>
            <a:ext cx="3580448" cy="2017395"/>
          </a:xfrm>
          <a:prstGeom prst="rect">
            <a:avLst/>
          </a:prstGeom>
          <a:noFill/>
        </p:spPr>
        <p:txBody>
          <a:bodyPr wrap="square" lIns="0" tIns="0" rIns="0" bIns="0" rtlCol="0" anchor="t"/>
          <a:lstStyle/>
          <a:p>
            <a:pPr marL="0" indent="0" algn="l">
              <a:lnSpc>
                <a:spcPts val="2600"/>
              </a:lnSpc>
              <a:buSzPct val="100000"/>
              <a:buNone/>
            </a:pPr>
            <a:r>
              <a:rPr lang="en-US" sz="1650" dirty="0">
                <a:solidFill>
                  <a:srgbClr val="FFBC8F"/>
                </a:solidFill>
                <a:latin typeface="Roboto" panose="02000000000000000000" pitchFamily="34" charset="0"/>
                <a:ea typeface="Roboto" panose="02000000000000000000" pitchFamily="34" charset="-122"/>
                <a:cs typeface="Roboto" panose="02000000000000000000" pitchFamily="34" charset="-120"/>
              </a:rPr>
              <a:t>Influencer Partnerships:</a:t>
            </a:r>
            <a:r>
              <a:rPr lang="en-US" sz="1650" dirty="0">
                <a:solidFill>
                  <a:srgbClr val="D4D4D1"/>
                </a:solidFill>
                <a:latin typeface="Roboto" panose="02000000000000000000" pitchFamily="34" charset="0"/>
                <a:ea typeface="Roboto" panose="02000000000000000000" pitchFamily="34" charset="-122"/>
                <a:cs typeface="Roboto" panose="02000000000000000000" pitchFamily="34" charset="-120"/>
              </a:rPr>
              <a:t> Collaborating with home automation, lifestyle, and tech influencers to reach targeted audiences with authentic endorsements.</a:t>
            </a:r>
            <a:endParaRPr lang="en-US" sz="16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075" y="623530"/>
            <a:ext cx="9728835" cy="566499"/>
          </a:xfrm>
          <a:prstGeom prst="rect">
            <a:avLst/>
          </a:prstGeom>
          <a:noFill/>
        </p:spPr>
        <p:txBody>
          <a:bodyPr wrap="none" lIns="0" tIns="0" rIns="0" bIns="0" rtlCol="0" anchor="t"/>
          <a:lstStyle/>
          <a:p>
            <a:pPr marL="0" indent="0" algn="l">
              <a:lnSpc>
                <a:spcPts val="4450"/>
              </a:lnSpc>
              <a:buNone/>
            </a:pPr>
            <a:r>
              <a:rPr lang="en-US" sz="35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Simplified Payment Infrastructure: Online Only</a:t>
            </a:r>
            <a:endParaRPr lang="en-US" sz="3550" dirty="0"/>
          </a:p>
        </p:txBody>
      </p:sp>
      <p:sp>
        <p:nvSpPr>
          <p:cNvPr id="3" name="Text 1"/>
          <p:cNvSpPr/>
          <p:nvPr/>
        </p:nvSpPr>
        <p:spPr>
          <a:xfrm>
            <a:off x="793075" y="1643182"/>
            <a:ext cx="13044249" cy="72485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To streamline our operations and enhance customer convenience, VaultEdge exclusively utilises online payment methods. This approach ensures secure, efficient transactions and a seamless purchasing experience.</a:t>
            </a:r>
            <a:endParaRPr lang="en-US" sz="1750" dirty="0"/>
          </a:p>
        </p:txBody>
      </p:sp>
      <p:sp>
        <p:nvSpPr>
          <p:cNvPr id="4" name="Shape 2"/>
          <p:cNvSpPr/>
          <p:nvPr/>
        </p:nvSpPr>
        <p:spPr>
          <a:xfrm>
            <a:off x="793075" y="2962870"/>
            <a:ext cx="6408777" cy="2038350"/>
          </a:xfrm>
          <a:prstGeom prst="roundRect">
            <a:avLst>
              <a:gd name="adj" fmla="val 7178"/>
            </a:avLst>
          </a:prstGeom>
          <a:solidFill>
            <a:srgbClr val="292C32"/>
          </a:solidFill>
        </p:spPr>
      </p:sp>
      <p:sp>
        <p:nvSpPr>
          <p:cNvPr id="5" name="Shape 3"/>
          <p:cNvSpPr/>
          <p:nvPr/>
        </p:nvSpPr>
        <p:spPr>
          <a:xfrm>
            <a:off x="793075" y="2932390"/>
            <a:ext cx="6408777" cy="121920"/>
          </a:xfrm>
          <a:prstGeom prst="roundRect">
            <a:avLst>
              <a:gd name="adj" fmla="val 27881"/>
            </a:avLst>
          </a:prstGeom>
          <a:solidFill>
            <a:srgbClr val="FFBC8F"/>
          </a:solidFill>
        </p:spPr>
      </p:sp>
      <p:sp>
        <p:nvSpPr>
          <p:cNvPr id="6" name="Shape 4"/>
          <p:cNvSpPr/>
          <p:nvPr/>
        </p:nvSpPr>
        <p:spPr>
          <a:xfrm>
            <a:off x="3657481" y="2622947"/>
            <a:ext cx="679847" cy="679847"/>
          </a:xfrm>
          <a:prstGeom prst="roundRect">
            <a:avLst>
              <a:gd name="adj" fmla="val 134501"/>
            </a:avLst>
          </a:prstGeom>
          <a:solidFill>
            <a:srgbClr val="FFBC8F"/>
          </a:solidFill>
        </p:spPr>
      </p:sp>
      <p:sp>
        <p:nvSpPr>
          <p:cNvPr id="7" name="Text 5"/>
          <p:cNvSpPr/>
          <p:nvPr/>
        </p:nvSpPr>
        <p:spPr>
          <a:xfrm>
            <a:off x="3861435" y="2792849"/>
            <a:ext cx="271939" cy="339923"/>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IBM Plex Sans Medium" panose="020B0803050203000203" pitchFamily="34" charset="0"/>
                <a:ea typeface="IBM Plex Sans Medium" panose="020B0803050203000203" pitchFamily="34" charset="-122"/>
                <a:cs typeface="IBM Plex Sans Medium" panose="020B0803050203000203" pitchFamily="34" charset="-120"/>
              </a:rPr>
              <a:t>1</a:t>
            </a:r>
            <a:endParaRPr lang="en-US" sz="2100" dirty="0"/>
          </a:p>
        </p:txBody>
      </p:sp>
      <p:sp>
        <p:nvSpPr>
          <p:cNvPr id="8" name="Text 6"/>
          <p:cNvSpPr/>
          <p:nvPr/>
        </p:nvSpPr>
        <p:spPr>
          <a:xfrm>
            <a:off x="1050131" y="3529370"/>
            <a:ext cx="2832616" cy="353973"/>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Secure Gateways</a:t>
            </a:r>
            <a:endParaRPr lang="en-US" sz="2200" dirty="0"/>
          </a:p>
        </p:txBody>
      </p:sp>
      <p:sp>
        <p:nvSpPr>
          <p:cNvPr id="9" name="Text 7"/>
          <p:cNvSpPr/>
          <p:nvPr/>
        </p:nvSpPr>
        <p:spPr>
          <a:xfrm>
            <a:off x="1050131" y="4019312"/>
            <a:ext cx="5894665" cy="72485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Utilising industry-leading payment processors with robust encryption for all transactions.</a:t>
            </a:r>
            <a:endParaRPr lang="en-US" sz="1750" dirty="0"/>
          </a:p>
        </p:txBody>
      </p:sp>
      <p:sp>
        <p:nvSpPr>
          <p:cNvPr id="10" name="Shape 8"/>
          <p:cNvSpPr/>
          <p:nvPr/>
        </p:nvSpPr>
        <p:spPr>
          <a:xfrm>
            <a:off x="7428428" y="2962870"/>
            <a:ext cx="6408896" cy="2038350"/>
          </a:xfrm>
          <a:prstGeom prst="roundRect">
            <a:avLst>
              <a:gd name="adj" fmla="val 7178"/>
            </a:avLst>
          </a:prstGeom>
          <a:solidFill>
            <a:srgbClr val="292C32"/>
          </a:solidFill>
        </p:spPr>
      </p:sp>
      <p:sp>
        <p:nvSpPr>
          <p:cNvPr id="11" name="Shape 9"/>
          <p:cNvSpPr/>
          <p:nvPr/>
        </p:nvSpPr>
        <p:spPr>
          <a:xfrm>
            <a:off x="7428428" y="2932390"/>
            <a:ext cx="6408896" cy="121920"/>
          </a:xfrm>
          <a:prstGeom prst="roundRect">
            <a:avLst>
              <a:gd name="adj" fmla="val 27881"/>
            </a:avLst>
          </a:prstGeom>
          <a:solidFill>
            <a:srgbClr val="FFBC8F"/>
          </a:solidFill>
        </p:spPr>
      </p:sp>
      <p:sp>
        <p:nvSpPr>
          <p:cNvPr id="12" name="Shape 10"/>
          <p:cNvSpPr/>
          <p:nvPr/>
        </p:nvSpPr>
        <p:spPr>
          <a:xfrm>
            <a:off x="10292953" y="2622947"/>
            <a:ext cx="679847" cy="679847"/>
          </a:xfrm>
          <a:prstGeom prst="roundRect">
            <a:avLst>
              <a:gd name="adj" fmla="val 134501"/>
            </a:avLst>
          </a:prstGeom>
          <a:solidFill>
            <a:srgbClr val="FFBC8F"/>
          </a:solidFill>
        </p:spPr>
      </p:sp>
      <p:sp>
        <p:nvSpPr>
          <p:cNvPr id="13" name="Text 11"/>
          <p:cNvSpPr/>
          <p:nvPr/>
        </p:nvSpPr>
        <p:spPr>
          <a:xfrm>
            <a:off x="10496907" y="2792849"/>
            <a:ext cx="271939" cy="339923"/>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IBM Plex Sans Medium" panose="020B0803050203000203" pitchFamily="34" charset="0"/>
                <a:ea typeface="IBM Plex Sans Medium" panose="020B0803050203000203" pitchFamily="34" charset="-122"/>
                <a:cs typeface="IBM Plex Sans Medium" panose="020B0803050203000203" pitchFamily="34" charset="-120"/>
              </a:rPr>
              <a:t>2</a:t>
            </a:r>
            <a:endParaRPr lang="en-US" sz="2100" dirty="0"/>
          </a:p>
        </p:txBody>
      </p:sp>
      <p:sp>
        <p:nvSpPr>
          <p:cNvPr id="14" name="Text 12"/>
          <p:cNvSpPr/>
          <p:nvPr/>
        </p:nvSpPr>
        <p:spPr>
          <a:xfrm>
            <a:off x="7685484" y="3529370"/>
            <a:ext cx="2832616" cy="353973"/>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Multiple Options</a:t>
            </a:r>
            <a:endParaRPr lang="en-US" sz="2200" dirty="0"/>
          </a:p>
        </p:txBody>
      </p:sp>
      <p:sp>
        <p:nvSpPr>
          <p:cNvPr id="15" name="Text 13"/>
          <p:cNvSpPr/>
          <p:nvPr/>
        </p:nvSpPr>
        <p:spPr>
          <a:xfrm>
            <a:off x="7685484" y="4019312"/>
            <a:ext cx="5894784" cy="72485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Accepting major credit/debit cards, digital wallets, and popular online payment services.</a:t>
            </a:r>
            <a:endParaRPr lang="en-US" sz="1750" dirty="0"/>
          </a:p>
        </p:txBody>
      </p:sp>
      <p:sp>
        <p:nvSpPr>
          <p:cNvPr id="16" name="Shape 14"/>
          <p:cNvSpPr/>
          <p:nvPr/>
        </p:nvSpPr>
        <p:spPr>
          <a:xfrm>
            <a:off x="793075" y="5567720"/>
            <a:ext cx="6408777" cy="2038350"/>
          </a:xfrm>
          <a:prstGeom prst="roundRect">
            <a:avLst>
              <a:gd name="adj" fmla="val 7178"/>
            </a:avLst>
          </a:prstGeom>
          <a:solidFill>
            <a:srgbClr val="292C32"/>
          </a:solidFill>
        </p:spPr>
      </p:sp>
      <p:sp>
        <p:nvSpPr>
          <p:cNvPr id="17" name="Shape 15"/>
          <p:cNvSpPr/>
          <p:nvPr/>
        </p:nvSpPr>
        <p:spPr>
          <a:xfrm>
            <a:off x="793075" y="5537240"/>
            <a:ext cx="6408777" cy="121920"/>
          </a:xfrm>
          <a:prstGeom prst="roundRect">
            <a:avLst>
              <a:gd name="adj" fmla="val 27881"/>
            </a:avLst>
          </a:prstGeom>
          <a:solidFill>
            <a:srgbClr val="FFBC8F"/>
          </a:solidFill>
        </p:spPr>
      </p:sp>
      <p:sp>
        <p:nvSpPr>
          <p:cNvPr id="18" name="Shape 16"/>
          <p:cNvSpPr/>
          <p:nvPr/>
        </p:nvSpPr>
        <p:spPr>
          <a:xfrm>
            <a:off x="3657481" y="5227796"/>
            <a:ext cx="679847" cy="679847"/>
          </a:xfrm>
          <a:prstGeom prst="roundRect">
            <a:avLst>
              <a:gd name="adj" fmla="val 134501"/>
            </a:avLst>
          </a:prstGeom>
          <a:solidFill>
            <a:srgbClr val="FFBC8F"/>
          </a:solidFill>
        </p:spPr>
      </p:sp>
      <p:sp>
        <p:nvSpPr>
          <p:cNvPr id="19" name="Text 17"/>
          <p:cNvSpPr/>
          <p:nvPr/>
        </p:nvSpPr>
        <p:spPr>
          <a:xfrm>
            <a:off x="3861435" y="5397698"/>
            <a:ext cx="271939" cy="339923"/>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IBM Plex Sans Medium" panose="020B0803050203000203" pitchFamily="34" charset="0"/>
                <a:ea typeface="IBM Plex Sans Medium" panose="020B0803050203000203" pitchFamily="34" charset="-122"/>
                <a:cs typeface="IBM Plex Sans Medium" panose="020B0803050203000203" pitchFamily="34" charset="-120"/>
              </a:rPr>
              <a:t>3</a:t>
            </a:r>
            <a:endParaRPr lang="en-US" sz="2100" dirty="0"/>
          </a:p>
        </p:txBody>
      </p:sp>
      <p:sp>
        <p:nvSpPr>
          <p:cNvPr id="20" name="Text 18"/>
          <p:cNvSpPr/>
          <p:nvPr/>
        </p:nvSpPr>
        <p:spPr>
          <a:xfrm>
            <a:off x="1050131" y="6134219"/>
            <a:ext cx="2832616" cy="353973"/>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Subscription Billing</a:t>
            </a:r>
            <a:endParaRPr lang="en-US" sz="2200" dirty="0"/>
          </a:p>
        </p:txBody>
      </p:sp>
      <p:sp>
        <p:nvSpPr>
          <p:cNvPr id="21" name="Text 19"/>
          <p:cNvSpPr/>
          <p:nvPr/>
        </p:nvSpPr>
        <p:spPr>
          <a:xfrm>
            <a:off x="1050131" y="6624161"/>
            <a:ext cx="5894665" cy="72485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Automated recurring payments for subscription services, ensuring uninterrupted service.</a:t>
            </a:r>
            <a:endParaRPr lang="en-US" sz="1750" dirty="0"/>
          </a:p>
        </p:txBody>
      </p:sp>
      <p:sp>
        <p:nvSpPr>
          <p:cNvPr id="22" name="Shape 20"/>
          <p:cNvSpPr/>
          <p:nvPr/>
        </p:nvSpPr>
        <p:spPr>
          <a:xfrm>
            <a:off x="7428428" y="5567720"/>
            <a:ext cx="6408896" cy="2038350"/>
          </a:xfrm>
          <a:prstGeom prst="roundRect">
            <a:avLst>
              <a:gd name="adj" fmla="val 7178"/>
            </a:avLst>
          </a:prstGeom>
          <a:solidFill>
            <a:srgbClr val="292C32"/>
          </a:solidFill>
        </p:spPr>
      </p:sp>
      <p:sp>
        <p:nvSpPr>
          <p:cNvPr id="23" name="Shape 21"/>
          <p:cNvSpPr/>
          <p:nvPr/>
        </p:nvSpPr>
        <p:spPr>
          <a:xfrm>
            <a:off x="7428428" y="5537240"/>
            <a:ext cx="6408896" cy="121920"/>
          </a:xfrm>
          <a:prstGeom prst="roundRect">
            <a:avLst>
              <a:gd name="adj" fmla="val 27881"/>
            </a:avLst>
          </a:prstGeom>
          <a:solidFill>
            <a:srgbClr val="FFBC8F"/>
          </a:solidFill>
        </p:spPr>
      </p:sp>
      <p:sp>
        <p:nvSpPr>
          <p:cNvPr id="24" name="Shape 22"/>
          <p:cNvSpPr/>
          <p:nvPr/>
        </p:nvSpPr>
        <p:spPr>
          <a:xfrm>
            <a:off x="10292953" y="5227796"/>
            <a:ext cx="679847" cy="679847"/>
          </a:xfrm>
          <a:prstGeom prst="roundRect">
            <a:avLst>
              <a:gd name="adj" fmla="val 134501"/>
            </a:avLst>
          </a:prstGeom>
          <a:solidFill>
            <a:srgbClr val="FFBC8F"/>
          </a:solidFill>
        </p:spPr>
      </p:sp>
      <p:sp>
        <p:nvSpPr>
          <p:cNvPr id="25" name="Text 23"/>
          <p:cNvSpPr/>
          <p:nvPr/>
        </p:nvSpPr>
        <p:spPr>
          <a:xfrm>
            <a:off x="10496907" y="5397698"/>
            <a:ext cx="271939" cy="339923"/>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IBM Plex Sans Medium" panose="020B0803050203000203" pitchFamily="34" charset="0"/>
                <a:ea typeface="IBM Plex Sans Medium" panose="020B0803050203000203" pitchFamily="34" charset="-122"/>
                <a:cs typeface="IBM Plex Sans Medium" panose="020B0803050203000203" pitchFamily="34" charset="-120"/>
              </a:rPr>
              <a:t>4</a:t>
            </a:r>
            <a:endParaRPr lang="en-US" sz="2100" dirty="0"/>
          </a:p>
        </p:txBody>
      </p:sp>
      <p:sp>
        <p:nvSpPr>
          <p:cNvPr id="26" name="Text 24"/>
          <p:cNvSpPr/>
          <p:nvPr/>
        </p:nvSpPr>
        <p:spPr>
          <a:xfrm>
            <a:off x="7685484" y="6134219"/>
            <a:ext cx="2832616" cy="353973"/>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Fraud Prevention</a:t>
            </a:r>
            <a:endParaRPr lang="en-US" sz="2200" dirty="0"/>
          </a:p>
        </p:txBody>
      </p:sp>
      <p:sp>
        <p:nvSpPr>
          <p:cNvPr id="27" name="Text 25"/>
          <p:cNvSpPr/>
          <p:nvPr/>
        </p:nvSpPr>
        <p:spPr>
          <a:xfrm>
            <a:off x="7685484" y="6624161"/>
            <a:ext cx="5894784" cy="724853"/>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Implementing advanced fraud detection systems to protect both customers and VaultEdge.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5681"/>
            <a:ext cx="12562761" cy="566976"/>
          </a:xfrm>
          <a:prstGeom prst="rect">
            <a:avLst/>
          </a:prstGeom>
          <a:noFill/>
        </p:spPr>
        <p:txBody>
          <a:bodyPr wrap="none" lIns="0" tIns="0" rIns="0" bIns="0" rtlCol="0" anchor="t"/>
          <a:lstStyle/>
          <a:p>
            <a:pPr marL="0" indent="0" algn="l">
              <a:lnSpc>
                <a:spcPts val="4450"/>
              </a:lnSpc>
              <a:buNone/>
            </a:pPr>
            <a:r>
              <a:rPr lang="en-US" sz="35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Customer Experience Journey: From Awareness to Advocacy</a:t>
            </a:r>
            <a:endParaRPr lang="en-US" sz="3550" dirty="0"/>
          </a:p>
        </p:txBody>
      </p:sp>
      <p:sp>
        <p:nvSpPr>
          <p:cNvPr id="3" name="Text 1"/>
          <p:cNvSpPr/>
          <p:nvPr/>
        </p:nvSpPr>
        <p:spPr>
          <a:xfrm>
            <a:off x="793790" y="1706285"/>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01</a:t>
            </a:r>
            <a:endParaRPr lang="en-US" sz="1750" dirty="0"/>
          </a:p>
        </p:txBody>
      </p:sp>
      <p:sp>
        <p:nvSpPr>
          <p:cNvPr id="4" name="Shape 2"/>
          <p:cNvSpPr/>
          <p:nvPr/>
        </p:nvSpPr>
        <p:spPr>
          <a:xfrm>
            <a:off x="793790" y="2061329"/>
            <a:ext cx="6407944" cy="30480"/>
          </a:xfrm>
          <a:prstGeom prst="rect">
            <a:avLst/>
          </a:prstGeom>
          <a:solidFill>
            <a:srgbClr val="FFBC8F"/>
          </a:solidFill>
        </p:spPr>
      </p:sp>
      <p:sp>
        <p:nvSpPr>
          <p:cNvPr id="5" name="Text 3"/>
          <p:cNvSpPr/>
          <p:nvPr/>
        </p:nvSpPr>
        <p:spPr>
          <a:xfrm>
            <a:off x="793790" y="223563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Discovery</a:t>
            </a:r>
            <a:endParaRPr lang="en-US" sz="2200" dirty="0"/>
          </a:p>
        </p:txBody>
      </p:sp>
      <p:sp>
        <p:nvSpPr>
          <p:cNvPr id="6" name="Text 4"/>
          <p:cNvSpPr/>
          <p:nvPr/>
        </p:nvSpPr>
        <p:spPr>
          <a:xfrm>
            <a:off x="793790" y="2726055"/>
            <a:ext cx="6407944"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Customers learn about VaultEdge through marketing, referrals, or B2B partnerships.</a:t>
            </a:r>
            <a:endParaRPr lang="en-US" sz="1750" dirty="0"/>
          </a:p>
        </p:txBody>
      </p:sp>
      <p:sp>
        <p:nvSpPr>
          <p:cNvPr id="7" name="Text 5"/>
          <p:cNvSpPr/>
          <p:nvPr/>
        </p:nvSpPr>
        <p:spPr>
          <a:xfrm>
            <a:off x="7428548" y="1706285"/>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02</a:t>
            </a:r>
            <a:endParaRPr lang="en-US" sz="1750" dirty="0"/>
          </a:p>
        </p:txBody>
      </p:sp>
      <p:sp>
        <p:nvSpPr>
          <p:cNvPr id="8" name="Shape 6"/>
          <p:cNvSpPr/>
          <p:nvPr/>
        </p:nvSpPr>
        <p:spPr>
          <a:xfrm>
            <a:off x="7428548" y="2061329"/>
            <a:ext cx="6408063" cy="30480"/>
          </a:xfrm>
          <a:prstGeom prst="rect">
            <a:avLst/>
          </a:prstGeom>
          <a:solidFill>
            <a:srgbClr val="FFBC8F"/>
          </a:solidFill>
        </p:spPr>
      </p:sp>
      <p:sp>
        <p:nvSpPr>
          <p:cNvPr id="9" name="Text 7"/>
          <p:cNvSpPr/>
          <p:nvPr/>
        </p:nvSpPr>
        <p:spPr>
          <a:xfrm>
            <a:off x="7428548" y="223563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Consideration</a:t>
            </a:r>
            <a:endParaRPr lang="en-US" sz="2200" dirty="0"/>
          </a:p>
        </p:txBody>
      </p:sp>
      <p:sp>
        <p:nvSpPr>
          <p:cNvPr id="10" name="Text 8"/>
          <p:cNvSpPr/>
          <p:nvPr/>
        </p:nvSpPr>
        <p:spPr>
          <a:xfrm>
            <a:off x="7428548" y="2726055"/>
            <a:ext cx="6408063"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Exploring products, comparing features, and reading reviews on our website.</a:t>
            </a:r>
            <a:endParaRPr lang="en-US" sz="1750" dirty="0"/>
          </a:p>
        </p:txBody>
      </p:sp>
      <p:sp>
        <p:nvSpPr>
          <p:cNvPr id="11" name="Text 9"/>
          <p:cNvSpPr/>
          <p:nvPr/>
        </p:nvSpPr>
        <p:spPr>
          <a:xfrm>
            <a:off x="793790" y="3848695"/>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03</a:t>
            </a:r>
            <a:endParaRPr lang="en-US" sz="1750" dirty="0"/>
          </a:p>
        </p:txBody>
      </p:sp>
      <p:sp>
        <p:nvSpPr>
          <p:cNvPr id="12" name="Shape 10"/>
          <p:cNvSpPr/>
          <p:nvPr/>
        </p:nvSpPr>
        <p:spPr>
          <a:xfrm>
            <a:off x="793790" y="4203740"/>
            <a:ext cx="6407944" cy="30480"/>
          </a:xfrm>
          <a:prstGeom prst="rect">
            <a:avLst/>
          </a:prstGeom>
          <a:solidFill>
            <a:srgbClr val="FFBC8F"/>
          </a:solidFill>
        </p:spPr>
      </p:sp>
      <p:sp>
        <p:nvSpPr>
          <p:cNvPr id="13" name="Text 11"/>
          <p:cNvSpPr/>
          <p:nvPr/>
        </p:nvSpPr>
        <p:spPr>
          <a:xfrm>
            <a:off x="793790" y="437804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Purchase</a:t>
            </a:r>
            <a:endParaRPr lang="en-US" sz="2200" dirty="0"/>
          </a:p>
        </p:txBody>
      </p:sp>
      <p:sp>
        <p:nvSpPr>
          <p:cNvPr id="14" name="Text 12"/>
          <p:cNvSpPr/>
          <p:nvPr/>
        </p:nvSpPr>
        <p:spPr>
          <a:xfrm>
            <a:off x="793790" y="4868466"/>
            <a:ext cx="6407944" cy="362903"/>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Easy online ordering and secure payment processing.</a:t>
            </a:r>
            <a:endParaRPr lang="en-US" sz="1750" dirty="0"/>
          </a:p>
        </p:txBody>
      </p:sp>
      <p:sp>
        <p:nvSpPr>
          <p:cNvPr id="15" name="Text 13"/>
          <p:cNvSpPr/>
          <p:nvPr/>
        </p:nvSpPr>
        <p:spPr>
          <a:xfrm>
            <a:off x="7428548" y="3848695"/>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04</a:t>
            </a:r>
            <a:endParaRPr lang="en-US" sz="1750" dirty="0"/>
          </a:p>
        </p:txBody>
      </p:sp>
      <p:sp>
        <p:nvSpPr>
          <p:cNvPr id="16" name="Shape 14"/>
          <p:cNvSpPr/>
          <p:nvPr/>
        </p:nvSpPr>
        <p:spPr>
          <a:xfrm>
            <a:off x="7428548" y="4203740"/>
            <a:ext cx="6408063" cy="30480"/>
          </a:xfrm>
          <a:prstGeom prst="rect">
            <a:avLst/>
          </a:prstGeom>
          <a:solidFill>
            <a:srgbClr val="FFBC8F"/>
          </a:solidFill>
        </p:spPr>
      </p:sp>
      <p:sp>
        <p:nvSpPr>
          <p:cNvPr id="17" name="Text 15"/>
          <p:cNvSpPr/>
          <p:nvPr/>
        </p:nvSpPr>
        <p:spPr>
          <a:xfrm>
            <a:off x="7428548" y="437804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Installation &amp; Setup</a:t>
            </a:r>
            <a:endParaRPr lang="en-US" sz="2200" dirty="0"/>
          </a:p>
        </p:txBody>
      </p:sp>
      <p:sp>
        <p:nvSpPr>
          <p:cNvPr id="18" name="Text 16"/>
          <p:cNvSpPr/>
          <p:nvPr/>
        </p:nvSpPr>
        <p:spPr>
          <a:xfrm>
            <a:off x="7428548" y="4868466"/>
            <a:ext cx="6408063" cy="362903"/>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Seamless DIY setup or professional installation options.</a:t>
            </a:r>
            <a:endParaRPr lang="en-US" sz="1750" dirty="0"/>
          </a:p>
        </p:txBody>
      </p:sp>
      <p:sp>
        <p:nvSpPr>
          <p:cNvPr id="19" name="Text 17"/>
          <p:cNvSpPr/>
          <p:nvPr/>
        </p:nvSpPr>
        <p:spPr>
          <a:xfrm>
            <a:off x="793790" y="5628203"/>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05</a:t>
            </a:r>
            <a:endParaRPr lang="en-US" sz="1750" dirty="0"/>
          </a:p>
        </p:txBody>
      </p:sp>
      <p:sp>
        <p:nvSpPr>
          <p:cNvPr id="20" name="Shape 18"/>
          <p:cNvSpPr/>
          <p:nvPr/>
        </p:nvSpPr>
        <p:spPr>
          <a:xfrm>
            <a:off x="793790" y="5983248"/>
            <a:ext cx="6407944" cy="30480"/>
          </a:xfrm>
          <a:prstGeom prst="rect">
            <a:avLst/>
          </a:prstGeom>
          <a:solidFill>
            <a:srgbClr val="FFBC8F"/>
          </a:solidFill>
        </p:spPr>
      </p:sp>
      <p:sp>
        <p:nvSpPr>
          <p:cNvPr id="21" name="Text 19"/>
          <p:cNvSpPr/>
          <p:nvPr/>
        </p:nvSpPr>
        <p:spPr>
          <a:xfrm>
            <a:off x="793790" y="615755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Usage &amp; Support</a:t>
            </a:r>
            <a:endParaRPr lang="en-US" sz="2200" dirty="0"/>
          </a:p>
        </p:txBody>
      </p:sp>
      <p:sp>
        <p:nvSpPr>
          <p:cNvPr id="22" name="Text 20"/>
          <p:cNvSpPr/>
          <p:nvPr/>
        </p:nvSpPr>
        <p:spPr>
          <a:xfrm>
            <a:off x="793790" y="6647974"/>
            <a:ext cx="6407944"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Intuitive app control, ongoing monitoring, and responsive customer service.</a:t>
            </a:r>
            <a:endParaRPr lang="en-US" sz="1750" dirty="0"/>
          </a:p>
        </p:txBody>
      </p:sp>
      <p:sp>
        <p:nvSpPr>
          <p:cNvPr id="23" name="Text 21"/>
          <p:cNvSpPr/>
          <p:nvPr/>
        </p:nvSpPr>
        <p:spPr>
          <a:xfrm>
            <a:off x="7428548" y="5628203"/>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06</a:t>
            </a:r>
            <a:endParaRPr lang="en-US" sz="1750" dirty="0"/>
          </a:p>
        </p:txBody>
      </p:sp>
      <p:sp>
        <p:nvSpPr>
          <p:cNvPr id="24" name="Shape 22"/>
          <p:cNvSpPr/>
          <p:nvPr/>
        </p:nvSpPr>
        <p:spPr>
          <a:xfrm>
            <a:off x="7428548" y="5983248"/>
            <a:ext cx="6408063" cy="30480"/>
          </a:xfrm>
          <a:prstGeom prst="rect">
            <a:avLst/>
          </a:prstGeom>
          <a:solidFill>
            <a:srgbClr val="FFBC8F"/>
          </a:solidFill>
        </p:spPr>
      </p:sp>
      <p:sp>
        <p:nvSpPr>
          <p:cNvPr id="25" name="Text 23"/>
          <p:cNvSpPr/>
          <p:nvPr/>
        </p:nvSpPr>
        <p:spPr>
          <a:xfrm>
            <a:off x="7428548" y="615755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4D4D1"/>
                </a:solidFill>
                <a:latin typeface="IBM Plex Sans Medium" panose="020B0803050203000203" pitchFamily="34" charset="0"/>
                <a:ea typeface="IBM Plex Sans Medium" panose="020B0803050203000203" pitchFamily="34" charset="-122"/>
                <a:cs typeface="IBM Plex Sans Medium" panose="020B0803050203000203" pitchFamily="34" charset="-120"/>
              </a:rPr>
              <a:t>Advocacy</a:t>
            </a:r>
            <a:endParaRPr lang="en-US" sz="2200" dirty="0"/>
          </a:p>
        </p:txBody>
      </p:sp>
      <p:sp>
        <p:nvSpPr>
          <p:cNvPr id="26" name="Text 24"/>
          <p:cNvSpPr/>
          <p:nvPr/>
        </p:nvSpPr>
        <p:spPr>
          <a:xfrm>
            <a:off x="7428548" y="6647974"/>
            <a:ext cx="6408063"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Satisfied customers become brand advocates, sharing their positive experiences.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955" y="616744"/>
            <a:ext cx="4474369" cy="559237"/>
          </a:xfrm>
          <a:prstGeom prst="rect">
            <a:avLst/>
          </a:prstGeom>
          <a:noFill/>
        </p:spPr>
        <p:txBody>
          <a:bodyPr wrap="none" lIns="0" tIns="0" rIns="0" bIns="0" rtlCol="0" anchor="t"/>
          <a:lstStyle/>
          <a:p>
            <a:pPr marL="0" indent="0" algn="l">
              <a:lnSpc>
                <a:spcPts val="4400"/>
              </a:lnSpc>
              <a:buNone/>
            </a:pPr>
            <a:r>
              <a:rPr lang="en-US" sz="35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Our Competitive Edge</a:t>
            </a:r>
            <a:endParaRPr lang="en-US" sz="3500" dirty="0"/>
          </a:p>
        </p:txBody>
      </p:sp>
      <p:sp>
        <p:nvSpPr>
          <p:cNvPr id="4" name="Text 1"/>
          <p:cNvSpPr/>
          <p:nvPr/>
        </p:nvSpPr>
        <p:spPr>
          <a:xfrm>
            <a:off x="782955" y="1651278"/>
            <a:ext cx="2805112" cy="349568"/>
          </a:xfrm>
          <a:prstGeom prst="rect">
            <a:avLst/>
          </a:prstGeom>
          <a:noFill/>
        </p:spPr>
        <p:txBody>
          <a:bodyPr wrap="none" lIns="0" tIns="0" rIns="0" bIns="0" rtlCol="0" anchor="t"/>
          <a:lstStyle/>
          <a:p>
            <a:pPr marL="0" indent="0" algn="l">
              <a:lnSpc>
                <a:spcPts val="2750"/>
              </a:lnSpc>
              <a:buNone/>
            </a:pPr>
            <a:r>
              <a:rPr lang="en-US" sz="22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Integrated Ecosystem</a:t>
            </a:r>
            <a:endParaRPr lang="en-US" sz="2200" dirty="0"/>
          </a:p>
        </p:txBody>
      </p:sp>
      <p:sp>
        <p:nvSpPr>
          <p:cNvPr id="5" name="Text 2"/>
          <p:cNvSpPr/>
          <p:nvPr/>
        </p:nvSpPr>
        <p:spPr>
          <a:xfrm>
            <a:off x="782955" y="2224564"/>
            <a:ext cx="3516154" cy="2147411"/>
          </a:xfrm>
          <a:prstGeom prst="rect">
            <a:avLst/>
          </a:prstGeom>
          <a:noFill/>
        </p:spPr>
        <p:txBody>
          <a:bodyPr wrap="square" lIns="0" tIns="0" rIns="0" bIns="0" rtlCol="0" anchor="t"/>
          <a:lstStyle/>
          <a:p>
            <a:pPr marL="0" indent="0" algn="l">
              <a:lnSpc>
                <a:spcPts val="280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Unlike disparate systems, VaultEdge offers a fully integrated suite of products that communicate seamlessly, providing comprehensive coverage and a unified user experience.</a:t>
            </a:r>
            <a:endParaRPr lang="en-US" sz="1750" dirty="0"/>
          </a:p>
        </p:txBody>
      </p:sp>
      <p:sp>
        <p:nvSpPr>
          <p:cNvPr id="6" name="Text 3"/>
          <p:cNvSpPr/>
          <p:nvPr/>
        </p:nvSpPr>
        <p:spPr>
          <a:xfrm>
            <a:off x="4852511" y="1651278"/>
            <a:ext cx="2796421" cy="349568"/>
          </a:xfrm>
          <a:prstGeom prst="rect">
            <a:avLst/>
          </a:prstGeom>
          <a:noFill/>
        </p:spPr>
        <p:txBody>
          <a:bodyPr wrap="none" lIns="0" tIns="0" rIns="0" bIns="0" rtlCol="0" anchor="t"/>
          <a:lstStyle/>
          <a:p>
            <a:pPr marL="0" indent="0" algn="l">
              <a:lnSpc>
                <a:spcPts val="2750"/>
              </a:lnSpc>
              <a:buNone/>
            </a:pPr>
            <a:r>
              <a:rPr lang="en-US" sz="22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User-Centric Design</a:t>
            </a:r>
            <a:endParaRPr lang="en-US" sz="2200" dirty="0"/>
          </a:p>
        </p:txBody>
      </p:sp>
      <p:sp>
        <p:nvSpPr>
          <p:cNvPr id="7" name="Text 4"/>
          <p:cNvSpPr/>
          <p:nvPr/>
        </p:nvSpPr>
        <p:spPr>
          <a:xfrm>
            <a:off x="4852511" y="2224564"/>
            <a:ext cx="3516154" cy="1789509"/>
          </a:xfrm>
          <a:prstGeom prst="rect">
            <a:avLst/>
          </a:prstGeom>
          <a:noFill/>
        </p:spPr>
        <p:txBody>
          <a:bodyPr wrap="square" lIns="0" tIns="0" rIns="0" bIns="0" rtlCol="0" anchor="t"/>
          <a:lstStyle/>
          <a:p>
            <a:pPr marL="0" indent="0" algn="l">
              <a:lnSpc>
                <a:spcPts val="280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Our products are engineered for simplicity and intuitive control, making advanced security accessible to everyone, regardless of technical expertise.</a:t>
            </a:r>
            <a:endParaRPr lang="en-US" sz="1750" dirty="0"/>
          </a:p>
        </p:txBody>
      </p:sp>
      <p:sp>
        <p:nvSpPr>
          <p:cNvPr id="8" name="Text 5"/>
          <p:cNvSpPr/>
          <p:nvPr/>
        </p:nvSpPr>
        <p:spPr>
          <a:xfrm>
            <a:off x="782955" y="5048607"/>
            <a:ext cx="2916436" cy="349568"/>
          </a:xfrm>
          <a:prstGeom prst="rect">
            <a:avLst/>
          </a:prstGeom>
          <a:noFill/>
        </p:spPr>
        <p:txBody>
          <a:bodyPr wrap="none" lIns="0" tIns="0" rIns="0" bIns="0" rtlCol="0" anchor="t"/>
          <a:lstStyle/>
          <a:p>
            <a:pPr marL="0" indent="0" algn="l">
              <a:lnSpc>
                <a:spcPts val="2750"/>
              </a:lnSpc>
              <a:buNone/>
            </a:pPr>
            <a:r>
              <a:rPr lang="en-US" sz="22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Scalability &amp; Flexibility</a:t>
            </a:r>
            <a:endParaRPr lang="en-US" sz="2200" dirty="0"/>
          </a:p>
        </p:txBody>
      </p:sp>
      <p:sp>
        <p:nvSpPr>
          <p:cNvPr id="9" name="Text 6"/>
          <p:cNvSpPr/>
          <p:nvPr/>
        </p:nvSpPr>
        <p:spPr>
          <a:xfrm>
            <a:off x="782955" y="5621893"/>
            <a:ext cx="3516154" cy="1431608"/>
          </a:xfrm>
          <a:prstGeom prst="rect">
            <a:avLst/>
          </a:prstGeom>
          <a:noFill/>
        </p:spPr>
        <p:txBody>
          <a:bodyPr wrap="square" lIns="0" tIns="0" rIns="0" bIns="0" rtlCol="0" anchor="t"/>
          <a:lstStyle/>
          <a:p>
            <a:pPr marL="0" indent="0" algn="l">
              <a:lnSpc>
                <a:spcPts val="280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VaultEdge systems are designed to grow with a homeowner's needs, offering modular components and adaptable subscription tiers.</a:t>
            </a:r>
            <a:endParaRPr lang="en-US" sz="1750" dirty="0"/>
          </a:p>
        </p:txBody>
      </p:sp>
      <p:sp>
        <p:nvSpPr>
          <p:cNvPr id="10" name="Text 7"/>
          <p:cNvSpPr/>
          <p:nvPr/>
        </p:nvSpPr>
        <p:spPr>
          <a:xfrm>
            <a:off x="4852511" y="5048607"/>
            <a:ext cx="2796421" cy="349568"/>
          </a:xfrm>
          <a:prstGeom prst="rect">
            <a:avLst/>
          </a:prstGeom>
          <a:noFill/>
        </p:spPr>
        <p:txBody>
          <a:bodyPr wrap="none" lIns="0" tIns="0" rIns="0" bIns="0" rtlCol="0" anchor="t"/>
          <a:lstStyle/>
          <a:p>
            <a:pPr marL="0" indent="0" algn="l">
              <a:lnSpc>
                <a:spcPts val="2750"/>
              </a:lnSpc>
              <a:buNone/>
            </a:pPr>
            <a:r>
              <a:rPr lang="en-US" sz="220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Dedicated Support</a:t>
            </a:r>
            <a:endParaRPr lang="en-US" sz="2200" dirty="0"/>
          </a:p>
        </p:txBody>
      </p:sp>
      <p:sp>
        <p:nvSpPr>
          <p:cNvPr id="11" name="Text 8"/>
          <p:cNvSpPr/>
          <p:nvPr/>
        </p:nvSpPr>
        <p:spPr>
          <a:xfrm>
            <a:off x="4852511" y="5621893"/>
            <a:ext cx="3516154" cy="1789509"/>
          </a:xfrm>
          <a:prstGeom prst="rect">
            <a:avLst/>
          </a:prstGeom>
          <a:noFill/>
        </p:spPr>
        <p:txBody>
          <a:bodyPr wrap="square" lIns="0" tIns="0" rIns="0" bIns="0" rtlCol="0" anchor="t"/>
          <a:lstStyle/>
          <a:p>
            <a:pPr marL="0" indent="0" algn="l">
              <a:lnSpc>
                <a:spcPts val="280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Our commitment to exceptional customer service ensures peace of mind extends beyond the technology itself, with expert assistance always available.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1649"/>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FBC8F"/>
                </a:solidFill>
                <a:latin typeface="IBM Plex Sans Medium" panose="020B0803050203000203" pitchFamily="34" charset="0"/>
                <a:ea typeface="IBM Plex Sans Medium" panose="020B0803050203000203" pitchFamily="34" charset="-122"/>
                <a:cs typeface="IBM Plex Sans Medium" panose="020B0803050203000203" pitchFamily="34" charset="-120"/>
              </a:rPr>
              <a:t>Secure Your Future</a:t>
            </a:r>
            <a:r>
              <a:rPr lang="en-US" sz="4450" dirty="0">
                <a:solidFill>
                  <a:srgbClr val="F3F3F2"/>
                </a:solidFill>
                <a:latin typeface="IBM Plex Sans Medium" panose="020B0803050203000203" pitchFamily="34" charset="0"/>
                <a:ea typeface="IBM Plex Sans Medium" panose="020B0803050203000203" pitchFamily="34" charset="-122"/>
                <a:cs typeface="IBM Plex Sans Medium" panose="020B0803050203000203" pitchFamily="34" charset="-120"/>
              </a:rPr>
              <a:t> with VaultEdge</a:t>
            </a:r>
            <a:endParaRPr lang="en-US" sz="4450" dirty="0"/>
          </a:p>
        </p:txBody>
      </p:sp>
      <p:sp>
        <p:nvSpPr>
          <p:cNvPr id="4" name="Text 1"/>
          <p:cNvSpPr/>
          <p:nvPr/>
        </p:nvSpPr>
        <p:spPr>
          <a:xfrm>
            <a:off x="6280190" y="3519368"/>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Thank you for your time and consideration. We are confident that VaultEdge offers a compelling vision for the future of home security, driven by innovation, customer satisfaction, and strategic growth.</a:t>
            </a:r>
            <a:endParaRPr lang="en-US" sz="1750" dirty="0"/>
          </a:p>
        </p:txBody>
      </p:sp>
      <p:sp>
        <p:nvSpPr>
          <p:cNvPr id="5" name="Text 2"/>
          <p:cNvSpPr/>
          <p:nvPr/>
        </p:nvSpPr>
        <p:spPr>
          <a:xfrm>
            <a:off x="6280190" y="4863227"/>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D4D4D1"/>
                </a:solidFill>
                <a:latin typeface="Roboto" panose="02000000000000000000" pitchFamily="34" charset="0"/>
                <a:ea typeface="Roboto" panose="02000000000000000000" pitchFamily="34" charset="-122"/>
                <a:cs typeface="Roboto" panose="02000000000000000000" pitchFamily="34" charset="-120"/>
              </a:rPr>
              <a:t>Let's discuss how we can partner to bring peace of mind to more homes across the SA.</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4837</Words>
  <Application>WPS Presentation</Application>
  <PresentationFormat>On-screen Show (16:9)</PresentationFormat>
  <Paragraphs>136</Paragraphs>
  <Slides>9</Slides>
  <Notes>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9</vt:i4>
      </vt:variant>
    </vt:vector>
  </HeadingPairs>
  <TitlesOfParts>
    <vt:vector size="27" baseType="lpstr">
      <vt:lpstr>Arial</vt:lpstr>
      <vt:lpstr>SimSun</vt:lpstr>
      <vt:lpstr>Wingdings</vt:lpstr>
      <vt:lpstr>IBM Plex Sans Medium</vt:lpstr>
      <vt:lpstr>IBM Plex Sans Medium</vt:lpstr>
      <vt:lpstr>IBM Plex Sans Medium</vt:lpstr>
      <vt:lpstr>Roboto</vt:lpstr>
      <vt:lpstr>Roboto</vt:lpstr>
      <vt:lpstr>Roboto</vt:lpstr>
      <vt:lpstr>IBM Plex Sans Light</vt:lpstr>
      <vt:lpstr>Segoe Print</vt:lpstr>
      <vt:lpstr>IBM Plex Sans Light</vt:lpstr>
      <vt:lpstr>IBM Plex Sans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Student</cp:lastModifiedBy>
  <cp:revision>2</cp:revision>
  <dcterms:created xsi:type="dcterms:W3CDTF">2025-08-22T07:57:00Z</dcterms:created>
  <dcterms:modified xsi:type="dcterms:W3CDTF">2025-08-22T12:16:21Z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BCA4E4C1EE534089BB4C876B665A6FA8_12</vt:lpwstr>
  </property>
  <property fmtid="{D5CDD505-2E9C-101B-9397-08002B2CF9AE}" pid="3" name="KSOProductBuildVer">
    <vt:lpwstr>2057-12.2.0.22530</vt:lpwstr>
  </property>
</Properties>
</file>